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1" r:id="rId4"/>
    <p:sldId id="300" r:id="rId5"/>
    <p:sldId id="292" r:id="rId6"/>
    <p:sldId id="261" r:id="rId7"/>
    <p:sldId id="306" r:id="rId8"/>
    <p:sldId id="302" r:id="rId9"/>
    <p:sldId id="259" r:id="rId10"/>
    <p:sldId id="262" r:id="rId11"/>
    <p:sldId id="263" r:id="rId12"/>
    <p:sldId id="265" r:id="rId13"/>
    <p:sldId id="267" r:id="rId14"/>
    <p:sldId id="270" r:id="rId15"/>
    <p:sldId id="271" r:id="rId16"/>
    <p:sldId id="272" r:id="rId17"/>
    <p:sldId id="274" r:id="rId18"/>
    <p:sldId id="284" r:id="rId19"/>
    <p:sldId id="264" r:id="rId20"/>
    <p:sldId id="275" r:id="rId21"/>
    <p:sldId id="276" r:id="rId22"/>
    <p:sldId id="278" r:id="rId23"/>
    <p:sldId id="293" r:id="rId24"/>
    <p:sldId id="295" r:id="rId25"/>
    <p:sldId id="294" r:id="rId26"/>
    <p:sldId id="301" r:id="rId27"/>
    <p:sldId id="285" r:id="rId28"/>
    <p:sldId id="286" r:id="rId29"/>
    <p:sldId id="288" r:id="rId30"/>
    <p:sldId id="287" r:id="rId31"/>
    <p:sldId id="289" r:id="rId32"/>
    <p:sldId id="305" r:id="rId33"/>
    <p:sldId id="303" r:id="rId34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60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0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C32A2-9E9B-4661-B5C7-8270D8096717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0F50F-9C3D-4306-BBC4-710A869AE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DA67-E42C-41CD-8D91-14F7CC8F5DE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7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F9E3-D36B-45C0-8FA9-39A64E2F3F3B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F76F-D976-4539-8745-902DA7923E0E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4391-BF2C-490F-AEE0-3C038037F3B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4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4D06-028B-4D7B-9988-8A539C0E46C1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221E-706A-4D89-9AFD-0A6A1F77B0C7}" type="datetime1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8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079F-9A3F-46A5-92A2-4B2AC2A9AD9D}" type="datetime1">
              <a:rPr lang="en-US" smtClean="0"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3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BAE2-4EE5-4FED-B105-47B9654397E6}" type="datetime1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1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6456-D64E-4B32-8869-6FAF095BF88E}" type="datetime1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7CBD-2E9E-4EB5-947E-5959AD804A53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4E06-9F63-48D7-8BDF-5609F485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4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939" y="1087214"/>
            <a:ext cx="8458199" cy="326442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4000" dirty="0" smtClean="0">
                <a:effectLst/>
              </a:rPr>
              <a:t>Interpretation</a:t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> </a:t>
            </a:r>
            <a:r>
              <a:rPr lang="en-US" sz="4000" dirty="0" smtClean="0">
                <a:effectLst/>
              </a:rPr>
              <a:t>      and</a:t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Application </a:t>
            </a:r>
            <a:r>
              <a:rPr lang="en-US" sz="4000" dirty="0">
                <a:effectLst/>
              </a:rPr>
              <a:t>of the Graphical </a:t>
            </a:r>
            <a:r>
              <a:rPr lang="en-US" sz="4000" dirty="0" smtClean="0">
                <a:effectLst/>
              </a:rPr>
              <a:t> Forecasts </a:t>
            </a:r>
            <a:r>
              <a:rPr lang="en-US" sz="4000" dirty="0">
                <a:effectLst/>
              </a:rPr>
              <a:t>for Aviation (GFA</a:t>
            </a:r>
            <a:r>
              <a:rPr lang="en-US" sz="4000" dirty="0" smtClean="0">
                <a:effectLst/>
              </a:rPr>
              <a:t>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32850"/>
            <a:ext cx="6400800" cy="1752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Developed</a:t>
            </a:r>
          </a:p>
          <a:p>
            <a:r>
              <a:rPr lang="en-US" sz="2800" dirty="0" smtClean="0"/>
              <a:t>by</a:t>
            </a:r>
          </a:p>
          <a:p>
            <a:r>
              <a:rPr lang="en-US" sz="2800" dirty="0" smtClean="0"/>
              <a:t>Terry </a:t>
            </a:r>
            <a:r>
              <a:rPr lang="en-US" sz="2800" dirty="0"/>
              <a:t>Lankford 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/>
        </p:blipFill>
        <p:spPr>
          <a:xfrm>
            <a:off x="4132385" y="0"/>
            <a:ext cx="5011615" cy="29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53955" y="1739180"/>
            <a:ext cx="6836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SIGMETs </a:t>
            </a:r>
            <a:r>
              <a:rPr lang="en-US" sz="2800" i="1" dirty="0"/>
              <a:t>only</a:t>
            </a:r>
            <a:r>
              <a:rPr lang="en-US" sz="2800" dirty="0"/>
              <a:t> display during the valid time of the product (usually four hours). When SIGMETs continue beyond (CONTG BYD) their valid time, the SIGMET is NOT displayed.</a:t>
            </a:r>
          </a:p>
          <a:p>
            <a:r>
              <a:rPr lang="en-US" sz="2800" dirty="0"/>
              <a:t> </a:t>
            </a:r>
          </a:p>
          <a:p>
            <a:r>
              <a:rPr lang="en-US" sz="2800" dirty="0"/>
              <a:t>At present, Center Weather Advisories (CWA) are NOT displayed.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08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TAF—Terminal Aerodrome </a:t>
            </a:r>
            <a:r>
              <a:rPr lang="en-US" dirty="0" smtClean="0"/>
              <a:t>Forecasts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CIG/VIS—Ceilings/Visibilities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Clouds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PCPN/WX—Precipitation/Weather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TS—Thunderstorms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Winds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err="1" smtClean="0"/>
              <a:t>Turb</a:t>
            </a:r>
            <a:r>
              <a:rPr lang="en-US" dirty="0" smtClean="0"/>
              <a:t>—Turbulence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4391-BF2C-490F-AEE0-3C038037F3B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OBS/WARN (OBSERVATIONS and WARNINGS)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7440"/>
            <a:ext cx="8229600" cy="3441810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/>
              <a:t>METAR</a:t>
            </a:r>
            <a:br>
              <a:rPr lang="en-US" sz="2000" dirty="0" smtClean="0"/>
            </a:br>
            <a:endParaRPr lang="en-US" sz="2000" dirty="0"/>
          </a:p>
          <a:p>
            <a:pPr lvl="0"/>
            <a:r>
              <a:rPr lang="en-US" sz="2000" dirty="0"/>
              <a:t>PCPN/WX—Precipitation and </a:t>
            </a:r>
            <a:r>
              <a:rPr lang="en-US" sz="2000" dirty="0" smtClean="0"/>
              <a:t>Weather</a:t>
            </a:r>
            <a:br>
              <a:rPr lang="en-US" sz="2000" dirty="0" smtClean="0"/>
            </a:br>
            <a:endParaRPr lang="en-US" sz="2000" dirty="0"/>
          </a:p>
          <a:p>
            <a:pPr lvl="0"/>
            <a:r>
              <a:rPr lang="en-US" sz="2000" dirty="0"/>
              <a:t>CIG/VIS—Ceilings and </a:t>
            </a:r>
            <a:r>
              <a:rPr lang="en-US" sz="2000" dirty="0" smtClean="0"/>
              <a:t>Visibilities</a:t>
            </a:r>
            <a:br>
              <a:rPr lang="en-US" sz="2000" dirty="0" smtClean="0"/>
            </a:br>
            <a:endParaRPr lang="en-US" sz="2000" dirty="0"/>
          </a:p>
          <a:p>
            <a:pPr lvl="0"/>
            <a:r>
              <a:rPr lang="en-US" sz="2000" dirty="0" smtClean="0"/>
              <a:t>PIREP</a:t>
            </a:r>
            <a:br>
              <a:rPr lang="en-US" sz="2000" dirty="0" smtClean="0"/>
            </a:br>
            <a:endParaRPr lang="en-US" sz="2000" dirty="0"/>
          </a:p>
          <a:p>
            <a:pPr lvl="0"/>
            <a:r>
              <a:rPr lang="en-US" sz="2000" dirty="0"/>
              <a:t>RAD/SAT—Radar and </a:t>
            </a:r>
            <a:r>
              <a:rPr lang="en-US" sz="2000" dirty="0" smtClean="0"/>
              <a:t>Satellite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4391-BF2C-490F-AEE0-3C038037F3B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t="4306" r="4709" b="17917"/>
          <a:stretch/>
        </p:blipFill>
        <p:spPr>
          <a:xfrm>
            <a:off x="1371598" y="276225"/>
            <a:ext cx="63787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WARNING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1" y="1892800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 the </a:t>
            </a:r>
            <a:r>
              <a:rPr lang="en-US" sz="2800" dirty="0" smtClean="0"/>
              <a:t>legacy text </a:t>
            </a:r>
            <a:r>
              <a:rPr lang="en-US" sz="2800" dirty="0"/>
              <a:t>FA, </a:t>
            </a:r>
            <a:r>
              <a:rPr lang="en-US" sz="2800" dirty="0" smtClean="0"/>
              <a:t>the </a:t>
            </a:r>
            <a:r>
              <a:rPr lang="en-US" sz="2800" dirty="0"/>
              <a:t>GFA </a:t>
            </a:r>
            <a:r>
              <a:rPr lang="en-US" sz="2800" dirty="0" smtClean="0"/>
              <a:t>suite/Aviation Surface and Clouds Forecast Graphics </a:t>
            </a:r>
            <a:r>
              <a:rPr lang="en-US" sz="2800" dirty="0"/>
              <a:t>are NOT a substitute for </a:t>
            </a:r>
            <a:r>
              <a:rPr lang="en-US" sz="2800" dirty="0" smtClean="0"/>
              <a:t>a </a:t>
            </a:r>
            <a:r>
              <a:rPr lang="en-US" sz="2800" dirty="0"/>
              <a:t>complete (standard) weather </a:t>
            </a:r>
            <a:r>
              <a:rPr lang="en-US" sz="2800" dirty="0" smtClean="0"/>
              <a:t>briefing. </a:t>
            </a:r>
            <a:r>
              <a:rPr lang="en-US" sz="2800" dirty="0"/>
              <a:t>Weather Advisories must be considered; most—NOT ALL—are available on individual GFA pages.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81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1025" y="1931205"/>
            <a:ext cx="8010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Although GFA temporal coverage is one </a:t>
            </a:r>
            <a:r>
              <a:rPr lang="en-US" sz="2800" dirty="0" smtClean="0"/>
              <a:t>hour (Aviation Surface/Clouds Forecasts three hours), </a:t>
            </a:r>
            <a:r>
              <a:rPr lang="en-US" sz="2800" dirty="0"/>
              <a:t>pilots should review </a:t>
            </a:r>
            <a:r>
              <a:rPr lang="en-US" sz="2800" dirty="0" smtClean="0"/>
              <a:t>conditions </a:t>
            </a:r>
            <a:r>
              <a:rPr lang="en-US" sz="2800" dirty="0"/>
              <a:t>before and after proposed flight time—to determine trend. When using the </a:t>
            </a:r>
            <a:r>
              <a:rPr lang="en-US" sz="2800" dirty="0" smtClean="0"/>
              <a:t>GFA suite, </a:t>
            </a:r>
            <a:r>
              <a:rPr lang="en-US" sz="2800" dirty="0"/>
              <a:t>the display of too much data on a single page may obscure important information.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9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OAKLAND, CA – SALT LAKE CITY, 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0" y="1494513"/>
            <a:ext cx="8871555" cy="1826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0"/>
          <a:stretch/>
        </p:blipFill>
        <p:spPr>
          <a:xfrm>
            <a:off x="78615" y="3316835"/>
            <a:ext cx="8970597" cy="78372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79070" y="2749138"/>
            <a:ext cx="8591798" cy="11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62537"/>
          <a:stretch/>
        </p:blipFill>
        <p:spPr>
          <a:xfrm>
            <a:off x="388230" y="4295774"/>
            <a:ext cx="8424689" cy="20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CIG/VIS (Ceilings-Visibility)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3"/>
          <a:stretch/>
        </p:blipFill>
        <p:spPr>
          <a:xfrm>
            <a:off x="1998865" y="1345394"/>
            <a:ext cx="5163700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60"/>
            <a:ext cx="8229600" cy="1143000"/>
          </a:xfrm>
        </p:spPr>
        <p:txBody>
          <a:bodyPr/>
          <a:lstStyle/>
          <a:p>
            <a:r>
              <a:rPr lang="en-US" dirty="0" smtClean="0"/>
              <a:t>SKY COVER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3229"/>
          <a:stretch/>
        </p:blipFill>
        <p:spPr>
          <a:xfrm>
            <a:off x="1962150" y="1671119"/>
            <a:ext cx="5057775" cy="351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r="23125"/>
          <a:stretch/>
        </p:blipFill>
        <p:spPr>
          <a:xfrm>
            <a:off x="1381357" y="1201510"/>
            <a:ext cx="6455068" cy="520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3333"/>
          <a:stretch/>
        </p:blipFill>
        <p:spPr>
          <a:xfrm>
            <a:off x="1422790" y="1201510"/>
            <a:ext cx="6393813" cy="5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69170" y="1586475"/>
            <a:ext cx="6836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Rapid </a:t>
            </a:r>
            <a:r>
              <a:rPr lang="en-US" sz="2800" dirty="0"/>
              <a:t>Refresh </a:t>
            </a:r>
            <a:r>
              <a:rPr lang="en-US" sz="2800" dirty="0" smtClean="0"/>
              <a:t>Model (RAP) </a:t>
            </a:r>
            <a:r>
              <a:rPr lang="en-US" sz="2800" dirty="0"/>
              <a:t>Low Cloud Tops grid displays clouds below FL180. For convective tops see Convective SIGMETs (WST), convective Center Weather Advisories (CWA), Aviation Watch Notification Messages (AWW), Severe Thunderstorm/Tornado Watch Notification Messages (WW), and the Convective Outlook (AC).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51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5"/>
            <a:ext cx="8229600" cy="1143000"/>
          </a:xfrm>
        </p:spPr>
        <p:txBody>
          <a:bodyPr/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124700"/>
            <a:ext cx="8229600" cy="5146270"/>
          </a:xfrm>
        </p:spPr>
        <p:txBody>
          <a:bodyPr>
            <a:noAutofit/>
          </a:bodyPr>
          <a:lstStyle/>
          <a:p>
            <a:r>
              <a:rPr lang="en-US" sz="2100" dirty="0"/>
              <a:t>The Aviation Weather </a:t>
            </a:r>
            <a:r>
              <a:rPr lang="en-US" sz="2100" dirty="0" smtClean="0"/>
              <a:t>Center </a:t>
            </a:r>
            <a:r>
              <a:rPr lang="en-US" sz="2100" dirty="0"/>
              <a:t>has been developing a graphical replacement for the text </a:t>
            </a:r>
            <a:r>
              <a:rPr lang="en-US" sz="2100" dirty="0" smtClean="0"/>
              <a:t>FA for </a:t>
            </a:r>
            <a:r>
              <a:rPr lang="en-US" sz="2100" dirty="0"/>
              <a:t>over a decade. </a:t>
            </a:r>
            <a:r>
              <a:rPr lang="en-US" sz="2100" dirty="0" smtClean="0"/>
              <a:t/>
            </a:r>
            <a:br>
              <a:rPr lang="en-US" sz="2100" dirty="0" smtClean="0"/>
            </a:br>
            <a:endParaRPr lang="en-US" sz="2100" dirty="0" smtClean="0"/>
          </a:p>
          <a:p>
            <a:r>
              <a:rPr lang="en-US" sz="2100" dirty="0"/>
              <a:t>In June 2014 the </a:t>
            </a:r>
            <a:r>
              <a:rPr lang="en-US" sz="2100" dirty="0" smtClean="0"/>
              <a:t>FAA </a:t>
            </a:r>
            <a:r>
              <a:rPr lang="en-US" sz="2100" dirty="0"/>
              <a:t>and </a:t>
            </a:r>
            <a:r>
              <a:rPr lang="en-US" sz="2100" dirty="0" smtClean="0"/>
              <a:t>NWS </a:t>
            </a:r>
            <a:r>
              <a:rPr lang="en-US" sz="2100" dirty="0"/>
              <a:t>announced a request for comments to transition to digital and graphical products</a:t>
            </a:r>
            <a:r>
              <a:rPr lang="en-US" sz="2100" dirty="0" smtClean="0"/>
              <a:t>.</a:t>
            </a:r>
            <a:br>
              <a:rPr lang="en-US" sz="2100" dirty="0" smtClean="0"/>
            </a:br>
            <a:endParaRPr lang="en-US" sz="2100" dirty="0" smtClean="0"/>
          </a:p>
          <a:p>
            <a:r>
              <a:rPr lang="en-US" sz="2100" dirty="0"/>
              <a:t>In the spring of 2016 the experimental GFA became available on the AWC's web </a:t>
            </a:r>
            <a:r>
              <a:rPr lang="en-US" sz="2100" dirty="0" smtClean="0"/>
              <a:t>site.</a:t>
            </a:r>
            <a:br>
              <a:rPr lang="en-US" sz="2100" dirty="0" smtClean="0"/>
            </a:br>
            <a:endParaRPr lang="en-US" sz="2100" dirty="0" smtClean="0"/>
          </a:p>
          <a:p>
            <a:r>
              <a:rPr lang="en-US" sz="2100" dirty="0" smtClean="0"/>
              <a:t>The GFA became </a:t>
            </a:r>
            <a:r>
              <a:rPr lang="en-US" sz="2100" dirty="0"/>
              <a:t>operational </a:t>
            </a:r>
            <a:r>
              <a:rPr lang="en-US" sz="2100" dirty="0" smtClean="0"/>
              <a:t>in April 2017. </a:t>
            </a:r>
            <a:br>
              <a:rPr lang="en-US" sz="2100" dirty="0" smtClean="0"/>
            </a:br>
            <a:endParaRPr lang="en-US" sz="2100" dirty="0" smtClean="0"/>
          </a:p>
          <a:p>
            <a:r>
              <a:rPr lang="en-US" sz="2100" dirty="0"/>
              <a:t>Text </a:t>
            </a:r>
            <a:r>
              <a:rPr lang="en-US" sz="2100" dirty="0" smtClean="0"/>
              <a:t>FAs were discontinue for the CONUS in October 2017. </a:t>
            </a: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4391-BF2C-490F-AEE0-3C038037F3B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9360"/>
            <a:ext cx="8229600" cy="1143000"/>
          </a:xfrm>
        </p:spPr>
        <p:txBody>
          <a:bodyPr/>
          <a:lstStyle/>
          <a:p>
            <a:r>
              <a:rPr lang="en-US" dirty="0" smtClean="0"/>
              <a:t>VISIBILITY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5" r="5373"/>
          <a:stretch/>
        </p:blipFill>
        <p:spPr>
          <a:xfrm>
            <a:off x="1371600" y="1188720"/>
            <a:ext cx="6441300" cy="50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PCPN/WX (Precipitation-Weather; TS (Thunderstorms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3333"/>
          <a:stretch/>
        </p:blipFill>
        <p:spPr>
          <a:xfrm>
            <a:off x="1768435" y="1371489"/>
            <a:ext cx="5649647" cy="5475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 t="3335" r="1705"/>
          <a:stretch/>
        </p:blipFill>
        <p:spPr>
          <a:xfrm>
            <a:off x="1371600" y="1585560"/>
            <a:ext cx="6534843" cy="44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5"/>
            <a:ext cx="8229600" cy="1143000"/>
          </a:xfrm>
        </p:spPr>
        <p:txBody>
          <a:bodyPr/>
          <a:lstStyle/>
          <a:p>
            <a:r>
              <a:rPr lang="en-US" dirty="0" smtClean="0"/>
              <a:t>WINDS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r="24896"/>
          <a:stretch/>
        </p:blipFill>
        <p:spPr>
          <a:xfrm>
            <a:off x="1538005" y="1047890"/>
            <a:ext cx="6107861" cy="56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355"/>
            <a:ext cx="8229600" cy="1767016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Aviation Surface Forecast and Clouds Forecast </a:t>
            </a:r>
            <a:r>
              <a:rPr lang="en-US" dirty="0" smtClean="0">
                <a:effectLst/>
              </a:rPr>
              <a:t>Graphics</a:t>
            </a:r>
            <a:br>
              <a:rPr lang="en-US" dirty="0" smtClean="0">
                <a:effectLst/>
              </a:rPr>
            </a:br>
            <a:r>
              <a:rPr lang="en-US" sz="4000" dirty="0" smtClean="0">
                <a:effectLst/>
              </a:rPr>
              <a:t>(Portland, OR to Boise, ID)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7590" y="2000072"/>
            <a:ext cx="9033104" cy="1449598"/>
            <a:chOff x="61467" y="1870731"/>
            <a:chExt cx="9060082" cy="14539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7" y="1870731"/>
              <a:ext cx="9060082" cy="1453927"/>
            </a:xfrm>
            <a:prstGeom prst="rect">
              <a:avLst/>
            </a:prstGeom>
          </p:spPr>
        </p:pic>
        <p:cxnSp>
          <p:nvCxnSpPr>
            <p:cNvPr id="7" name="Straight Connector 6"/>
            <p:cNvCxnSpPr>
              <a:stCxn id="5" idx="1"/>
            </p:cNvCxnSpPr>
            <p:nvPr/>
          </p:nvCxnSpPr>
          <p:spPr>
            <a:xfrm>
              <a:off x="61467" y="2597693"/>
              <a:ext cx="8768634" cy="158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8" t="27928" r="4889" b="62883"/>
          <a:stretch/>
        </p:blipFill>
        <p:spPr>
          <a:xfrm>
            <a:off x="86495" y="3459357"/>
            <a:ext cx="9032791" cy="102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3" b="11432"/>
          <a:stretch/>
        </p:blipFill>
        <p:spPr>
          <a:xfrm>
            <a:off x="2056251" y="4529153"/>
            <a:ext cx="5102363" cy="22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AVIATION CLOUDS FORECAST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8"/>
            <a:ext cx="9144000" cy="674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27778" r="18125" b="62916"/>
          <a:stretch/>
        </p:blipFill>
        <p:spPr>
          <a:xfrm>
            <a:off x="476250" y="4838700"/>
            <a:ext cx="4400550" cy="63817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627517" y="2674189"/>
            <a:ext cx="2271623" cy="15067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24125" y="657225"/>
            <a:ext cx="6515100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Operationally, expect AIRMET phenomena to affect over 50% of the area at any time. Therefore, a pilot might encounter areas within the delineated portion that are NOT affected by the hazard. This is not inconsistent, but reflects the dynamic and transitory nature of weather. From a forecast perspective phenomena usually lies well within the delineated area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514600" y="666750"/>
            <a:ext cx="6524625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Mountain </a:t>
            </a:r>
            <a:r>
              <a:rPr lang="en-US" dirty="0"/>
              <a:t>obscuration typically means VFR flight is possible in the valleys, but may not be possible through mountain passes and particularly across mountain ridges. </a:t>
            </a:r>
          </a:p>
        </p:txBody>
      </p:sp>
    </p:spTree>
    <p:extLst>
      <p:ext uri="{BB962C8B-B14F-4D97-AF65-F5344CB8AC3E}">
        <p14:creationId xmlns:p14="http://schemas.microsoft.com/office/powerpoint/2010/main" val="7612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AVIATION SURFACE FORECAST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4"/>
            <a:ext cx="9144000" cy="67791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27517" y="2674189"/>
            <a:ext cx="2271623" cy="15067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2" y="4495037"/>
            <a:ext cx="5050546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376"/>
            <a:ext cx="9159872" cy="76038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3407664"/>
            <a:ext cx="4785360" cy="1765632"/>
            <a:chOff x="0" y="3407664"/>
            <a:chExt cx="4785360" cy="17656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07996"/>
              <a:ext cx="4775200" cy="17653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3407664"/>
              <a:ext cx="4785360" cy="176174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804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4" y="223790"/>
            <a:ext cx="7504191" cy="4349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5" t="18750" r="18339" b="57500"/>
          <a:stretch/>
        </p:blipFill>
        <p:spPr>
          <a:xfrm>
            <a:off x="3988221" y="4800601"/>
            <a:ext cx="4097189" cy="1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5278" r="4709" b="10557"/>
          <a:stretch/>
        </p:blipFill>
        <p:spPr>
          <a:xfrm>
            <a:off x="1691625" y="361950"/>
            <a:ext cx="56578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5417" r="19198" b="19167"/>
          <a:stretch/>
        </p:blipFill>
        <p:spPr>
          <a:xfrm>
            <a:off x="1857374" y="228599"/>
            <a:ext cx="5394519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5" y="548625"/>
            <a:ext cx="4239491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6" y="545125"/>
            <a:ext cx="4239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t="5139" r="34868" b="42222"/>
          <a:stretch/>
        </p:blipFill>
        <p:spPr>
          <a:xfrm>
            <a:off x="1914525" y="216392"/>
            <a:ext cx="5305425" cy="63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5" t="5278" r="4709" b="21110"/>
          <a:stretch/>
        </p:blipFill>
        <p:spPr>
          <a:xfrm>
            <a:off x="1768435" y="932675"/>
            <a:ext cx="56388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smtClean="0">
                <a:effectLst/>
              </a:rPr>
              <a:t>Advantages</a:t>
            </a:r>
            <a:endParaRPr lang="en-US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 Displays for non-meteorologist users.</a:t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 A </a:t>
            </a:r>
            <a:r>
              <a:rPr lang="en-US" dirty="0"/>
              <a:t>single source for multiple products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 Temporal </a:t>
            </a:r>
            <a:r>
              <a:rPr lang="en-US" dirty="0"/>
              <a:t>resolution 1 hour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Arial resolution (overlay) 1.2 </a:t>
            </a:r>
            <a:r>
              <a:rPr lang="en-US" dirty="0"/>
              <a:t>nm (2.2 km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Forecasts </a:t>
            </a:r>
            <a:r>
              <a:rPr lang="en-US" dirty="0"/>
              <a:t>to 15 hours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 Available </a:t>
            </a:r>
            <a:r>
              <a:rPr lang="en-US" dirty="0"/>
              <a:t>continuously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 Updated </a:t>
            </a:r>
            <a:r>
              <a:rPr lang="en-US" dirty="0"/>
              <a:t>continuously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 Display </a:t>
            </a:r>
            <a:r>
              <a:rPr lang="en-US" dirty="0"/>
              <a:t>scalable and customizable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E4391-BF2C-490F-AEE0-3C038037F3BF}" type="datetime1">
              <a:rPr lang="en-US" smtClean="0"/>
              <a:t>8/20/2018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92087"/>
            <a:ext cx="8229600" cy="1143000"/>
          </a:xfrm>
        </p:spPr>
        <p:txBody>
          <a:bodyPr>
            <a:normAutofit/>
          </a:bodyPr>
          <a:lstStyle/>
          <a:p>
            <a:r>
              <a:rPr lang="en-US" cap="all" dirty="0" smtClean="0">
                <a:effectLst/>
              </a:rPr>
              <a:t>Limitations</a:t>
            </a:r>
            <a:endParaRPr lang="en-US" cap="al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71525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Surface/Clouds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forecasts temporal resolution 3 hours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Weather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Grids are point forecasts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amendments. (Weather Advisories automatically amend the forecast.) WS only displayed during valid period; no CWAs.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Primarily low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altitude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products—below FL180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(e.g. cloud tops).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Automated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may not be as accurate as forecast with human involvement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Displays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may suffer from clutter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Users may disable certain overlays, eliminating areas of hazardous weather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9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Card URL Sights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96" y="1291161"/>
            <a:ext cx="6181357" cy="178308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56268"/>
              </p:ext>
            </p:extLst>
          </p:nvPr>
        </p:nvGraphicFramePr>
        <p:xfrm>
          <a:off x="447675" y="3299335"/>
          <a:ext cx="8134350" cy="215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/>
                <a:gridCol w="3329354"/>
                <a:gridCol w="3271471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 smtClean="0"/>
                        <a:t>NWA Weather Theory for Pilots</a:t>
                      </a:r>
                      <a:endParaRPr lang="en-US" alt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400" b="1" dirty="0" smtClean="0">
                          <a:solidFill>
                            <a:schemeClr val="tx1"/>
                          </a:solidFill>
                        </a:rPr>
                        <a:t>Introduction</a:t>
                      </a:r>
                      <a:r>
                        <a:rPr lang="en-US" altLang="en-US" sz="1400" b="1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altLang="en-US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b="1" dirty="0" smtClean="0">
                          <a:solidFill>
                            <a:schemeClr val="tx1"/>
                          </a:solidFill>
                        </a:rPr>
                        <a:t>Application of Weather Theory</a:t>
                      </a:r>
                      <a:r>
                        <a:rPr lang="en-US" altLang="en-US" sz="14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Aviation Weather Forecasts</a:t>
                      </a:r>
                      <a:r>
                        <a:rPr lang="en-US" sz="1400" b="1" baseline="30000" dirty="0" smtClean="0"/>
                        <a:t>3</a:t>
                      </a:r>
                      <a:endParaRPr lang="en-US" sz="1400" b="1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Moisture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Low Ceilings and Visibility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Weather Advisories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Vertical Motion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Altimetry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Area Forecasts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Stability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chemeClr val="tx1"/>
                          </a:solidFill>
                        </a:rPr>
                        <a:t>Low-Level Wind Shear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Terminal Aerodrome Forecasts</a:t>
                      </a:r>
                      <a:endParaRPr lang="en-US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 smtClean="0">
                          <a:solidFill>
                            <a:schemeClr val="tx1"/>
                          </a:solidFill>
                        </a:rPr>
                        <a:t>Aircraft Performance</a:t>
                      </a:r>
                      <a:r>
                        <a:rPr lang="en-US" altLang="en-US" sz="1400" b="1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altLang="en-US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0823" y="5521578"/>
            <a:ext cx="829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Published as a pdf.</a:t>
            </a:r>
          </a:p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on request.</a:t>
            </a:r>
          </a:p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 revision.</a:t>
            </a:r>
          </a:p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Adobe Flash format.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8835"/>
            <a:ext cx="8229600" cy="1623965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effectLst/>
              </a:rPr>
              <a:t>Aviation </a:t>
            </a:r>
            <a:r>
              <a:rPr lang="en-US" cap="all" dirty="0" smtClean="0">
                <a:effectLst/>
              </a:rPr>
              <a:t>Surface &amp; Clouds </a:t>
            </a:r>
            <a:r>
              <a:rPr lang="en-US" cap="all" dirty="0">
                <a:effectLst/>
              </a:rPr>
              <a:t>Forecast graphics </a:t>
            </a:r>
            <a:endParaRPr lang="en-US" cap="al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095" y="4696365"/>
            <a:ext cx="7949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AWC produces Aviation </a:t>
            </a:r>
            <a:r>
              <a:rPr lang="en-US" dirty="0"/>
              <a:t>Surface Forecast and Aviation Clouds Forecast graphics as a low-bandwidth </a:t>
            </a:r>
            <a:r>
              <a:rPr lang="en-US" dirty="0" smtClean="0"/>
              <a:t>alternative to the Graphical Forecasts for Aviation suite. </a:t>
            </a:r>
            <a:r>
              <a:rPr lang="en-US" dirty="0"/>
              <a:t>These static images provide graphical forecasts for Flight </a:t>
            </a:r>
            <a:r>
              <a:rPr lang="en-US" dirty="0" smtClean="0"/>
              <a:t>Service (Flight Service—</a:t>
            </a:r>
            <a:r>
              <a:rPr lang="en-US" dirty="0" err="1" smtClean="0"/>
              <a:t>Leidos</a:t>
            </a:r>
            <a:r>
              <a:rPr lang="en-US" dirty="0" smtClean="0"/>
              <a:t>—Pilot Web Portal) and </a:t>
            </a:r>
            <a:r>
              <a:rPr lang="en-US" dirty="0"/>
              <a:t>other users with limited Internet.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69" y="1854395"/>
            <a:ext cx="3241076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62" y="1856232"/>
            <a:ext cx="332001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69B-6A9B-41C5-890E-9F7EF798C609}" type="datetime1">
              <a:rPr lang="en-US" smtClean="0"/>
              <a:t>8/20/2018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4260" y="1355130"/>
            <a:ext cx="8410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GFA/Aviation Forecasts are available on the AWC web site at:  www.aviationweather.gov</a:t>
            </a:r>
            <a:r>
              <a:rPr lang="en-US" sz="28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61"/>
          <a:stretch/>
        </p:blipFill>
        <p:spPr>
          <a:xfrm>
            <a:off x="693095" y="2870850"/>
            <a:ext cx="7762438" cy="34385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55315" y="3352190"/>
            <a:ext cx="614480" cy="230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58255" y="3366256"/>
            <a:ext cx="960125" cy="230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78505" y="3875952"/>
            <a:ext cx="614480" cy="23043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78126" y="5146794"/>
            <a:ext cx="1152150" cy="23043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" y="0"/>
            <a:ext cx="75456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2" y="242936"/>
            <a:ext cx="4527849" cy="585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40677" y="114299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845957" y="3116615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PRODUCT VIEW 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008753" y="5979475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LEGEND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4271 0.279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8" y="0"/>
            <a:ext cx="684098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2325" r="745"/>
          <a:stretch/>
        </p:blipFill>
        <p:spPr>
          <a:xfrm>
            <a:off x="1157233" y="276219"/>
            <a:ext cx="3200455" cy="4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9479 0.29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1070" y="0"/>
            <a:ext cx="8229600" cy="1143000"/>
          </a:xfrm>
        </p:spPr>
        <p:txBody>
          <a:bodyPr/>
          <a:lstStyle/>
          <a:p>
            <a:r>
              <a:rPr lang="en-US" dirty="0" smtClean="0"/>
              <a:t>SETTINGS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7704-E04F-4D02-8470-72FDB01C583E}" type="datetime1">
              <a:rPr lang="en-US" smtClean="0"/>
              <a:t>8/20/2018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4E06-9F63-48D7-8BDF-5609F485509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" y="932675"/>
            <a:ext cx="8736508" cy="53841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79240" y="1623965"/>
            <a:ext cx="998530" cy="230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904</TotalTime>
  <Words>550</Words>
  <Application>Microsoft Office PowerPoint</Application>
  <PresentationFormat>On-screen Show (4:3)</PresentationFormat>
  <Paragraphs>157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Master</vt:lpstr>
      <vt:lpstr>Interpretation        and Application of the Graphical  Forecasts for Aviation (GFA)</vt:lpstr>
      <vt:lpstr>DEVELOPMENT</vt:lpstr>
      <vt:lpstr>PowerPoint Presentation</vt:lpstr>
      <vt:lpstr>Weather Card URL Sights</vt:lpstr>
      <vt:lpstr>Aviation Surface &amp; Clouds Forecast graphics </vt:lpstr>
      <vt:lpstr>AVAILABILITY</vt:lpstr>
      <vt:lpstr>PowerPoint Presentation</vt:lpstr>
      <vt:lpstr>PowerPoint Presentation</vt:lpstr>
      <vt:lpstr>SETTINGS</vt:lpstr>
      <vt:lpstr>WARNING</vt:lpstr>
      <vt:lpstr>FORECASTS</vt:lpstr>
      <vt:lpstr>OBS/WARN (OBSERVATIONS and WARNINGS)</vt:lpstr>
      <vt:lpstr>PowerPoint Presentation</vt:lpstr>
      <vt:lpstr>WARNING</vt:lpstr>
      <vt:lpstr>CAUTION</vt:lpstr>
      <vt:lpstr>OAKLAND, CA – SALT LAKE CITY, UT</vt:lpstr>
      <vt:lpstr>CIG/VIS (Ceilings-Visibility)</vt:lpstr>
      <vt:lpstr>SKY COVER</vt:lpstr>
      <vt:lpstr>NOTE</vt:lpstr>
      <vt:lpstr>VISIBILITY</vt:lpstr>
      <vt:lpstr>PCPN/WX (Precipitation-Weather; TS (Thunderstorms</vt:lpstr>
      <vt:lpstr>WINDS</vt:lpstr>
      <vt:lpstr>Aviation Surface Forecast and Clouds Forecast Graphics (Portland, OR to Boise, ID)</vt:lpstr>
      <vt:lpstr>AVIATION CLOUDS FORECAST</vt:lpstr>
      <vt:lpstr>AVIATION SURFACE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</vt:lpstr>
      <vt:lpstr>Limitations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</dc:creator>
  <cp:lastModifiedBy>Terry</cp:lastModifiedBy>
  <cp:revision>145</cp:revision>
  <cp:lastPrinted>2018-03-07T14:11:13Z</cp:lastPrinted>
  <dcterms:created xsi:type="dcterms:W3CDTF">2017-03-21T20:45:37Z</dcterms:created>
  <dcterms:modified xsi:type="dcterms:W3CDTF">2018-08-20T13:20:46Z</dcterms:modified>
</cp:coreProperties>
</file>